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3AE79-FC43-4DE5-8855-797B19D3870B}" type="datetimeFigureOut">
              <a:rPr lang="en-US" smtClean="0"/>
              <a:t>01-Aug-18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B738D-52BA-4323-A9E8-98C44E6AD8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A947-42FE-41D5-87D8-39E8D31A5C41}" type="datetimeFigureOut">
              <a:rPr lang="en-US" smtClean="0"/>
              <a:t>01-Aug-18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D41EF95-D22A-4558-B22A-852448DEB29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A947-42FE-41D5-87D8-39E8D31A5C41}" type="datetimeFigureOut">
              <a:rPr lang="en-US" smtClean="0"/>
              <a:t>01-Aug-18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EF95-D22A-4558-B22A-852448DEB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A947-42FE-41D5-87D8-39E8D31A5C41}" type="datetimeFigureOut">
              <a:rPr lang="en-US" smtClean="0"/>
              <a:t>01-Aug-18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EF95-D22A-4558-B22A-852448DEB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A947-42FE-41D5-87D8-39E8D31A5C41}" type="datetimeFigureOut">
              <a:rPr lang="en-US" smtClean="0"/>
              <a:t>01-Aug-18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EF95-D22A-4558-B22A-852448DEB2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A947-42FE-41D5-87D8-39E8D31A5C41}" type="datetimeFigureOut">
              <a:rPr lang="en-US" smtClean="0"/>
              <a:t>01-Aug-18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D41EF95-D22A-4558-B22A-852448DEB2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A947-42FE-41D5-87D8-39E8D31A5C41}" type="datetimeFigureOut">
              <a:rPr lang="en-US" smtClean="0"/>
              <a:t>01-Aug-18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EF95-D22A-4558-B22A-852448DEB29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A947-42FE-41D5-87D8-39E8D31A5C41}" type="datetimeFigureOut">
              <a:rPr lang="en-US" smtClean="0"/>
              <a:t>01-Aug-18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EF95-D22A-4558-B22A-852448DEB29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A947-42FE-41D5-87D8-39E8D31A5C41}" type="datetimeFigureOut">
              <a:rPr lang="en-US" smtClean="0"/>
              <a:t>01-Aug-18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EF95-D22A-4558-B22A-852448DEB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A947-42FE-41D5-87D8-39E8D31A5C41}" type="datetimeFigureOut">
              <a:rPr lang="en-US" smtClean="0"/>
              <a:t>01-Aug-18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EF95-D22A-4558-B22A-852448DEB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A947-42FE-41D5-87D8-39E8D31A5C41}" type="datetimeFigureOut">
              <a:rPr lang="en-US" smtClean="0"/>
              <a:t>01-Aug-18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EF95-D22A-4558-B22A-852448DEB29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A947-42FE-41D5-87D8-39E8D31A5C41}" type="datetimeFigureOut">
              <a:rPr lang="en-US" smtClean="0"/>
              <a:t>01-Aug-18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D41EF95-D22A-4558-B22A-852448DEB29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56A947-42FE-41D5-87D8-39E8D31A5C41}" type="datetimeFigureOut">
              <a:rPr lang="en-US" smtClean="0"/>
              <a:t>01-Aug-18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D41EF95-D22A-4558-B22A-852448DEB2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Treatment of Goodwill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ADMISSION OF A PARTNER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609600"/>
            <a:ext cx="8077200" cy="5410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Goodwill refers to the value attached to the capacity of a business to earn above normal profits. Goodwill which is an intangible asset depends on a number of factors, some of which are:</a:t>
            </a:r>
          </a:p>
          <a:p>
            <a:r>
              <a:rPr lang="en-US" dirty="0" smtClean="0"/>
              <a:t>Past profits</a:t>
            </a:r>
          </a:p>
          <a:p>
            <a:r>
              <a:rPr lang="en-US" dirty="0" smtClean="0"/>
              <a:t>Present profit earning capacity</a:t>
            </a:r>
          </a:p>
          <a:p>
            <a:r>
              <a:rPr lang="en-US" dirty="0" smtClean="0"/>
              <a:t>Future prospects of the business</a:t>
            </a:r>
          </a:p>
          <a:p>
            <a:r>
              <a:rPr lang="en-US" dirty="0" smtClean="0"/>
              <a:t>Quality of goods and services</a:t>
            </a:r>
          </a:p>
          <a:p>
            <a:r>
              <a:rPr lang="en-US" dirty="0" smtClean="0"/>
              <a:t>Monopoly power enjoyed</a:t>
            </a:r>
          </a:p>
          <a:p>
            <a:r>
              <a:rPr lang="en-US" dirty="0" smtClean="0"/>
              <a:t>Employee efficiency</a:t>
            </a:r>
          </a:p>
          <a:p>
            <a:r>
              <a:rPr lang="en-US" dirty="0" smtClean="0"/>
              <a:t>Efficiency of management, etc…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533400"/>
            <a:ext cx="8305800" cy="5943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 case of a partnership firm goodwill is valued and taken into account when there is reconstitution of the firm.</a:t>
            </a:r>
          </a:p>
          <a:p>
            <a:pPr>
              <a:buNone/>
            </a:pPr>
            <a:r>
              <a:rPr lang="en-US" dirty="0" smtClean="0"/>
              <a:t>When a new partner is admitted he gets a share in the future profits of the business and this will reduce the share of profits available to the existing partners. Thus old partners sacrifice in </a:t>
            </a:r>
            <a:r>
              <a:rPr lang="en-US" dirty="0" err="1" smtClean="0"/>
              <a:t>favour</a:t>
            </a:r>
            <a:r>
              <a:rPr lang="en-US" dirty="0" smtClean="0"/>
              <a:t> of the new partner and the new partner gets a share in the profits of the business.</a:t>
            </a:r>
          </a:p>
          <a:p>
            <a:pPr>
              <a:buNone/>
            </a:pPr>
            <a:r>
              <a:rPr lang="en-US" dirty="0" smtClean="0"/>
              <a:t>For enjoying the right to participate in the future profits of the firm, the incoming partner has to pay compensation to the old partners who sacrifice a portion of their own respective share of profit. This compensation is called Premium or Goodwill.</a:t>
            </a:r>
          </a:p>
          <a:p>
            <a:pPr>
              <a:buNone/>
            </a:pPr>
            <a:r>
              <a:rPr lang="en-US" dirty="0" smtClean="0"/>
              <a:t>The goodwill of the firm is valued according to the agreement between the existing partners and the new partner.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457200"/>
            <a:ext cx="8305800" cy="59436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Methods of treatment of Goodwill</a:t>
            </a:r>
          </a:p>
          <a:p>
            <a:pPr>
              <a:buNone/>
            </a:pPr>
            <a:endParaRPr lang="en-US" b="1" u="sng" dirty="0" smtClean="0"/>
          </a:p>
          <a:p>
            <a:r>
              <a:rPr lang="en-US" dirty="0" smtClean="0"/>
              <a:t>As per AS 10 goodwill should be </a:t>
            </a:r>
            <a:r>
              <a:rPr lang="en-US" dirty="0" err="1" smtClean="0"/>
              <a:t>recognised</a:t>
            </a:r>
            <a:r>
              <a:rPr lang="en-US" dirty="0" smtClean="0"/>
              <a:t> in the books only when some consideration in money or money’s worth has been paid for it</a:t>
            </a:r>
          </a:p>
          <a:p>
            <a:r>
              <a:rPr lang="en-US" dirty="0" smtClean="0"/>
              <a:t>Whenever a business is acquired for a price, which is in excess of the value of the net assets of the business taken over, the excess should be termed as goodwill</a:t>
            </a:r>
          </a:p>
          <a:p>
            <a:r>
              <a:rPr lang="en-US" dirty="0" smtClean="0"/>
              <a:t>AS 26 on intangible assets also states that internally generated goodwill should not be </a:t>
            </a:r>
            <a:r>
              <a:rPr lang="en-US" dirty="0" err="1" smtClean="0"/>
              <a:t>recognised</a:t>
            </a:r>
            <a:r>
              <a:rPr lang="en-US" dirty="0" smtClean="0"/>
              <a:t> as an asset</a:t>
            </a:r>
          </a:p>
          <a:p>
            <a:r>
              <a:rPr lang="en-US" dirty="0" smtClean="0"/>
              <a:t>On admission the value of goodwill should not be raised in the books, rather it should be adjusted through concerned partner’s capital account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457200"/>
            <a:ext cx="8305800" cy="58674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Accounting </a:t>
            </a:r>
            <a:r>
              <a:rPr lang="en-US" b="1" u="sng" dirty="0" smtClean="0"/>
              <a:t>T</a:t>
            </a:r>
            <a:r>
              <a:rPr lang="en-US" b="1" u="sng" dirty="0" smtClean="0"/>
              <a:t>reatment For Goodwill</a:t>
            </a:r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dirty="0" smtClean="0"/>
              <a:t>A] New partner brings in his share of goodwill in cash and is retained in the business.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 bringing goodwill in cash: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Cash A/c                            Dr.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   To new partner’s capital A/c</a:t>
            </a:r>
          </a:p>
          <a:p>
            <a:r>
              <a:rPr lang="en-US" dirty="0" smtClean="0"/>
              <a:t>For distribution of goodwill among old partners [in the sacrifice ratio]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New partner’s Capital A/c  Dr.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   To Old partners Capital A/c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533400"/>
            <a:ext cx="8001000" cy="5791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B] Goodwill already appears in the books and it is revalued.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 write off the existing goodwill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Old partner’s Capital A/c      Dr.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To Goodwill A/c  (in the old ratio)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Goodwill revalued[to the extent of new partner’s share]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New partner’s capital A/c       Dr.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To old partner’s capital A/c (sacrifice ratio)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457200"/>
            <a:ext cx="8305800" cy="6019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C] Goodwill already appears in the books and the new partner brings his share of goodwill in cash.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 write off existing goodwill</a:t>
            </a:r>
          </a:p>
          <a:p>
            <a:pPr>
              <a:buNone/>
            </a:pPr>
            <a:r>
              <a:rPr lang="en-US" dirty="0" smtClean="0"/>
              <a:t>          Old partner’s capital A/c           Dr.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   To Goodwill A/c (old ratio)</a:t>
            </a:r>
          </a:p>
          <a:p>
            <a:r>
              <a:rPr lang="en-US" dirty="0" smtClean="0"/>
              <a:t>For goodwill brought in cash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Bank A/c                           Dr.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To new partner’s capital A/c</a:t>
            </a:r>
          </a:p>
          <a:p>
            <a:r>
              <a:rPr lang="en-US" dirty="0" smtClean="0"/>
              <a:t>For distribution of goodwill among old partners (sacrifice ratio)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New partners capital A/c     Dr.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  To old partner’s capital A/c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77724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D] Where goodwill is created or raised.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New partner’s capital A/c     Dr. (with his share of goodwill)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To old </a:t>
            </a:r>
            <a:r>
              <a:rPr lang="en-US" smtClean="0"/>
              <a:t>partner’s capital A/c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71</TotalTime>
  <Words>424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ADMISSION OF A PARTNER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ADMISSION OF A PARTNER</dc:title>
  <dc:creator>Windows User</dc:creator>
  <cp:lastModifiedBy>Windows User</cp:lastModifiedBy>
  <cp:revision>8</cp:revision>
  <dcterms:created xsi:type="dcterms:W3CDTF">2018-08-01T05:29:49Z</dcterms:created>
  <dcterms:modified xsi:type="dcterms:W3CDTF">2018-08-01T06:41:48Z</dcterms:modified>
</cp:coreProperties>
</file>